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84" r:id="rId3"/>
    <p:sldId id="272" r:id="rId4"/>
    <p:sldId id="258" r:id="rId5"/>
    <p:sldId id="259" r:id="rId6"/>
    <p:sldId id="260" r:id="rId7"/>
    <p:sldId id="261" r:id="rId8"/>
    <p:sldId id="262" r:id="rId9"/>
    <p:sldId id="263" r:id="rId10"/>
    <p:sldId id="275" r:id="rId11"/>
    <p:sldId id="278" r:id="rId12"/>
    <p:sldId id="277" r:id="rId13"/>
    <p:sldId id="279" r:id="rId14"/>
    <p:sldId id="264" r:id="rId15"/>
    <p:sldId id="283"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85F1F-13B2-43D0-84CA-1ABC94248CDD}" type="datetimeFigureOut">
              <a:rPr lang="en-US" smtClean="0"/>
              <a:pPr/>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6DACA-50E3-4775-B2D8-C30E4DCFEF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apo@lists.iwu.edu, link for </a:t>
            </a:r>
            <a:r>
              <a:rPr lang="en-US" dirty="0" err="1" smtClean="0"/>
              <a:t>apo</a:t>
            </a:r>
            <a:r>
              <a:rPr lang="en-US" dirty="0" smtClean="0"/>
              <a:t> database</a:t>
            </a:r>
            <a:endParaRPr lang="en-US" dirty="0"/>
          </a:p>
        </p:txBody>
      </p:sp>
      <p:sp>
        <p:nvSpPr>
          <p:cNvPr id="4" name="Slide Number Placeholder 3"/>
          <p:cNvSpPr>
            <a:spLocks noGrp="1"/>
          </p:cNvSpPr>
          <p:nvPr>
            <p:ph type="sldNum" sz="quarter" idx="10"/>
          </p:nvPr>
        </p:nvSpPr>
        <p:spPr/>
        <p:txBody>
          <a:bodyPr/>
          <a:lstStyle/>
          <a:p>
            <a:fld id="{2556DACA-50E3-4775-B2D8-C30E4DCFEF6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2083C5-0045-43ED-87CD-7AA40D064CE5}" type="datetimeFigureOut">
              <a:rPr lang="en-US" smtClean="0"/>
              <a:pPr/>
              <a:t>2/21/2012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E0077-382C-446A-849C-E0F54786D4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5E0077-382C-446A-849C-E0F54786D48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F5E0077-382C-446A-849C-E0F54786D48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02083C5-0045-43ED-87CD-7AA40D064CE5}" type="datetimeFigureOut">
              <a:rPr lang="en-US" smtClean="0"/>
              <a:pPr/>
              <a:t>2/21/2012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02083C5-0045-43ED-87CD-7AA40D064CE5}"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E0077-382C-446A-849C-E0F54786D48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2083C5-0045-43ED-87CD-7AA40D064CE5}" type="datetimeFigureOut">
              <a:rPr lang="en-US" smtClean="0"/>
              <a:pPr/>
              <a:t>2/21/2012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5E0077-382C-446A-849C-E0F54786D48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2083C5-0045-43ED-87CD-7AA40D064CE5}" type="datetimeFigureOut">
              <a:rPr lang="en-US" smtClean="0"/>
              <a:pPr/>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F5E0077-382C-446A-849C-E0F54786D4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2083C5-0045-43ED-87CD-7AA40D064CE5}" type="datetimeFigureOut">
              <a:rPr lang="en-US" smtClean="0"/>
              <a:pPr/>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5E0077-382C-446A-849C-E0F54786D4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2083C5-0045-43ED-87CD-7AA40D064CE5}" type="datetimeFigureOut">
              <a:rPr lang="en-US" smtClean="0"/>
              <a:pPr/>
              <a:t>2/21/2012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5E0077-382C-446A-849C-E0F54786D48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02083C5-0045-43ED-87CD-7AA40D064CE5}" type="datetimeFigureOut">
              <a:rPr lang="en-US" smtClean="0"/>
              <a:pPr/>
              <a:t>2/21/2012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2083C5-0045-43ED-87CD-7AA40D064CE5}" type="datetimeFigureOut">
              <a:rPr lang="en-US" smtClean="0"/>
              <a:pPr/>
              <a:t>2/21/2012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5E0077-382C-446A-849C-E0F54786D48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open?id=0B9G4lfIn2TkQNjEyMGE1YjctZGU4Mi00ZjVkLWE3N2MtNTAxM2E4NzU0NWNm" TargetMode="External"/><Relationship Id="rId2" Type="http://schemas.openxmlformats.org/officeDocument/2006/relationships/hyperlink" Target="https://docs.google.com/spreadsheet/viewform?formkey=dFUzX2d2RkZ3aXMwbHZXSjJaWVQ3WFE6M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apo.oe.president@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werries@iwu.edu" TargetMode="External"/><Relationship Id="rId2" Type="http://schemas.openxmlformats.org/officeDocument/2006/relationships/hyperlink" Target="http://volunteertoendchildabuse-esearch.eventbrite.com/?srnk=3" TargetMode="External"/><Relationship Id="rId1" Type="http://schemas.openxmlformats.org/officeDocument/2006/relationships/slideLayout" Target="../slideLayouts/slideLayout2.xml"/><Relationship Id="rId4" Type="http://schemas.openxmlformats.org/officeDocument/2006/relationships/hyperlink" Target="http://www.doodle.com/5aeytzmc5dw36km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tborchar@iw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borchar@iw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err="1" smtClean="0">
                <a:solidFill>
                  <a:schemeClr val="accent1"/>
                </a:solidFill>
              </a:rPr>
              <a:t>SPRIng</a:t>
            </a:r>
            <a:r>
              <a:rPr lang="en-US" sz="3200" dirty="0" smtClean="0">
                <a:solidFill>
                  <a:schemeClr val="accent1"/>
                </a:solidFill>
              </a:rPr>
              <a:t> Semester 2012</a:t>
            </a:r>
            <a:endParaRPr lang="en-US" sz="3200" dirty="0">
              <a:solidFill>
                <a:schemeClr val="accent1"/>
              </a:solidFill>
            </a:endParaRPr>
          </a:p>
        </p:txBody>
      </p:sp>
      <p:sp>
        <p:nvSpPr>
          <p:cNvPr id="2" name="Title 1"/>
          <p:cNvSpPr>
            <a:spLocks noGrp="1"/>
          </p:cNvSpPr>
          <p:nvPr>
            <p:ph type="ctrTitle"/>
          </p:nvPr>
        </p:nvSpPr>
        <p:spPr>
          <a:xfrm>
            <a:off x="457200" y="685800"/>
            <a:ext cx="8229600" cy="1470025"/>
          </a:xfrm>
        </p:spPr>
        <p:txBody>
          <a:bodyPr>
            <a:normAutofit/>
          </a:bodyPr>
          <a:lstStyle/>
          <a:p>
            <a:r>
              <a:rPr lang="en-US" sz="5400" b="1" dirty="0" smtClean="0">
                <a:ln cap="rnd" cmpd="thickThin">
                  <a:solidFill>
                    <a:schemeClr val="bg2">
                      <a:alpha val="57000"/>
                    </a:schemeClr>
                  </a:solidFill>
                </a:ln>
                <a:solidFill>
                  <a:schemeClr val="tx1"/>
                </a:solidFill>
                <a:latin typeface="Futura"/>
              </a:rPr>
              <a:t>ALPHA PHI OMEGA</a:t>
            </a:r>
            <a:endParaRPr lang="en-US" sz="5400" b="1" dirty="0">
              <a:ln cap="rnd" cmpd="thickThin">
                <a:solidFill>
                  <a:schemeClr val="bg2">
                    <a:alpha val="57000"/>
                  </a:schemeClr>
                </a:solidFill>
              </a:ln>
              <a:solidFill>
                <a:schemeClr val="tx1"/>
              </a:solidFill>
              <a:latin typeface="Futur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r>
              <a:rPr lang="en-US" u="sng" dirty="0" smtClean="0"/>
              <a:t>Liz </a:t>
            </a:r>
            <a:r>
              <a:rPr lang="en-US" u="sng" dirty="0" smtClean="0"/>
              <a:t>Kuehn</a:t>
            </a:r>
          </a:p>
          <a:p>
            <a:pPr algn="ctr">
              <a:buNone/>
            </a:pPr>
            <a:endParaRPr lang="en-US" u="sng" dirty="0" smtClean="0"/>
          </a:p>
          <a:p>
            <a:r>
              <a:rPr lang="en-US" dirty="0" smtClean="0"/>
              <a:t>Studied abroad in Australia and enjoyed feeding </a:t>
            </a:r>
            <a:r>
              <a:rPr lang="en-US" dirty="0" smtClean="0"/>
              <a:t>her host </a:t>
            </a:r>
            <a:r>
              <a:rPr lang="en-US" dirty="0" smtClean="0"/>
              <a:t>mother's chickens</a:t>
            </a:r>
            <a:endParaRPr lang="en-US" u="sng" dirty="0"/>
          </a:p>
        </p:txBody>
      </p:sp>
      <p:sp>
        <p:nvSpPr>
          <p:cNvPr id="5" name="Content Placeholder 4"/>
          <p:cNvSpPr>
            <a:spLocks noGrp="1"/>
          </p:cNvSpPr>
          <p:nvPr>
            <p:ph sz="half" idx="1"/>
          </p:nvPr>
        </p:nvSpPr>
        <p:spPr>
          <a:xfrm>
            <a:off x="301752" y="1371600"/>
            <a:ext cx="4194048" cy="4681728"/>
          </a:xfrm>
        </p:spPr>
        <p:txBody>
          <a:bodyPr>
            <a:normAutofit/>
          </a:bodyPr>
          <a:lstStyle/>
          <a:p>
            <a:pPr algn="ctr">
              <a:buNone/>
            </a:pPr>
            <a:r>
              <a:rPr lang="en-US" u="sng" dirty="0" smtClean="0"/>
              <a:t>Anne </a:t>
            </a:r>
            <a:r>
              <a:rPr lang="en-US" u="sng" dirty="0" smtClean="0"/>
              <a:t>Fritsch</a:t>
            </a:r>
          </a:p>
          <a:p>
            <a:endParaRPr lang="en-US" dirty="0" smtClean="0"/>
          </a:p>
          <a:p>
            <a:r>
              <a:rPr lang="en-US" dirty="0" smtClean="0"/>
              <a:t>Studied </a:t>
            </a:r>
            <a:r>
              <a:rPr lang="en-US" dirty="0" smtClean="0"/>
              <a:t>abroad in </a:t>
            </a:r>
            <a:r>
              <a:rPr lang="en-US" dirty="0" smtClean="0"/>
              <a:t>London</a:t>
            </a:r>
          </a:p>
          <a:p>
            <a:endParaRPr lang="en-US" dirty="0" smtClean="0"/>
          </a:p>
          <a:p>
            <a:r>
              <a:rPr lang="en-US" dirty="0" smtClean="0"/>
              <a:t>Enjoys </a:t>
            </a:r>
            <a:r>
              <a:rPr lang="en-US" dirty="0" smtClean="0"/>
              <a:t>music and reading</a:t>
            </a:r>
            <a:endParaRPr lang="en-US"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4" name="Content Placeholder 3"/>
          <p:cNvSpPr>
            <a:spLocks noGrp="1"/>
          </p:cNvSpPr>
          <p:nvPr>
            <p:ph sz="half" idx="2"/>
          </p:nvPr>
        </p:nvSpPr>
        <p:spPr/>
        <p:txBody>
          <a:bodyPr>
            <a:normAutofit/>
          </a:bodyPr>
          <a:lstStyle/>
          <a:p>
            <a:pPr algn="ctr">
              <a:buNone/>
            </a:pPr>
            <a:r>
              <a:rPr lang="en-US" u="sng" dirty="0" smtClean="0"/>
              <a:t>Leslie </a:t>
            </a:r>
            <a:r>
              <a:rPr lang="en-US" u="sng" dirty="0" smtClean="0"/>
              <a:t>Ramirez</a:t>
            </a:r>
          </a:p>
          <a:p>
            <a:endParaRPr lang="en-US" dirty="0" smtClean="0"/>
          </a:p>
          <a:p>
            <a:r>
              <a:rPr lang="en-US" dirty="0" smtClean="0"/>
              <a:t>Backpacked across Europe in 2010, starting </a:t>
            </a:r>
            <a:r>
              <a:rPr lang="en-US" dirty="0" smtClean="0"/>
              <a:t>in Copenhagen </a:t>
            </a:r>
            <a:r>
              <a:rPr lang="en-US" dirty="0" smtClean="0"/>
              <a:t>and </a:t>
            </a:r>
            <a:r>
              <a:rPr lang="en-US" dirty="0" smtClean="0"/>
              <a:t>ending in </a:t>
            </a:r>
            <a:r>
              <a:rPr lang="en-US" dirty="0" smtClean="0"/>
              <a:t>London.</a:t>
            </a:r>
            <a:endParaRPr lang="en-US" dirty="0"/>
          </a:p>
        </p:txBody>
      </p:sp>
      <p:sp>
        <p:nvSpPr>
          <p:cNvPr id="5" name="Content Placeholder 4"/>
          <p:cNvSpPr>
            <a:spLocks noGrp="1"/>
          </p:cNvSpPr>
          <p:nvPr>
            <p:ph sz="half" idx="1"/>
          </p:nvPr>
        </p:nvSpPr>
        <p:spPr/>
        <p:txBody>
          <a:bodyPr>
            <a:normAutofit/>
          </a:bodyPr>
          <a:lstStyle/>
          <a:p>
            <a:pPr algn="ctr">
              <a:buNone/>
            </a:pPr>
            <a:r>
              <a:rPr lang="en-US" u="sng" dirty="0" err="1" smtClean="0"/>
              <a:t>Edrienne</a:t>
            </a:r>
            <a:r>
              <a:rPr lang="en-US" u="sng" dirty="0" smtClean="0"/>
              <a:t> </a:t>
            </a:r>
            <a:r>
              <a:rPr lang="en-US" u="sng" dirty="0" err="1" smtClean="0"/>
              <a:t>Besagar</a:t>
            </a:r>
            <a:endParaRPr lang="en-US" u="sng" dirty="0" smtClean="0"/>
          </a:p>
          <a:p>
            <a:pPr algn="ctr">
              <a:buNone/>
            </a:pPr>
            <a:endParaRPr lang="en-US" u="sng" dirty="0" smtClean="0"/>
          </a:p>
          <a:p>
            <a:r>
              <a:rPr lang="en-US" dirty="0" smtClean="0"/>
              <a:t>Used to think reindeer were fictional animals, like </a:t>
            </a:r>
            <a:r>
              <a:rPr lang="en-US" dirty="0" smtClean="0"/>
              <a:t>unicorns.</a:t>
            </a:r>
          </a:p>
          <a:p>
            <a:endParaRPr lang="en-US" dirty="0" smtClean="0"/>
          </a:p>
          <a:p>
            <a:r>
              <a:rPr lang="en-US" dirty="0" smtClean="0"/>
              <a:t>Favorite </a:t>
            </a:r>
            <a:r>
              <a:rPr lang="en-US" dirty="0" smtClean="0"/>
              <a:t>T.V. shows include Lost and The Big Bang Theory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4" name="Content Placeholder 3"/>
          <p:cNvSpPr>
            <a:spLocks noGrp="1"/>
          </p:cNvSpPr>
          <p:nvPr>
            <p:ph sz="half" idx="2"/>
          </p:nvPr>
        </p:nvSpPr>
        <p:spPr/>
        <p:txBody>
          <a:bodyPr>
            <a:normAutofit/>
          </a:bodyPr>
          <a:lstStyle/>
          <a:p>
            <a:pPr algn="ctr">
              <a:buNone/>
            </a:pPr>
            <a:r>
              <a:rPr lang="en-US" u="sng" dirty="0" smtClean="0"/>
              <a:t>Melissa </a:t>
            </a:r>
            <a:r>
              <a:rPr lang="en-US" u="sng" dirty="0" err="1" smtClean="0"/>
              <a:t>Graffy</a:t>
            </a:r>
            <a:endParaRPr lang="en-US" u="sng" dirty="0" smtClean="0"/>
          </a:p>
          <a:p>
            <a:endParaRPr lang="en-US" dirty="0" smtClean="0"/>
          </a:p>
          <a:p>
            <a:r>
              <a:rPr lang="en-US" dirty="0" smtClean="0"/>
              <a:t>Is </a:t>
            </a:r>
            <a:r>
              <a:rPr lang="en-US" dirty="0" smtClean="0"/>
              <a:t>related to Benedict Arnold’s </a:t>
            </a:r>
            <a:r>
              <a:rPr lang="en-US" dirty="0" smtClean="0"/>
              <a:t>mother</a:t>
            </a:r>
          </a:p>
          <a:p>
            <a:endParaRPr lang="en-US" dirty="0" smtClean="0"/>
          </a:p>
          <a:p>
            <a:r>
              <a:rPr lang="en-US" dirty="0" smtClean="0"/>
              <a:t>Pet </a:t>
            </a:r>
            <a:r>
              <a:rPr lang="en-US" dirty="0" smtClean="0"/>
              <a:t>a squirrel in London</a:t>
            </a:r>
            <a:endParaRPr lang="en-US" dirty="0"/>
          </a:p>
        </p:txBody>
      </p:sp>
      <p:sp>
        <p:nvSpPr>
          <p:cNvPr id="5" name="Content Placeholder 4"/>
          <p:cNvSpPr>
            <a:spLocks noGrp="1"/>
          </p:cNvSpPr>
          <p:nvPr>
            <p:ph sz="half" idx="1"/>
          </p:nvPr>
        </p:nvSpPr>
        <p:spPr/>
        <p:txBody>
          <a:bodyPr>
            <a:normAutofit/>
          </a:bodyPr>
          <a:lstStyle/>
          <a:p>
            <a:pPr algn="ctr">
              <a:buNone/>
            </a:pPr>
            <a:r>
              <a:rPr lang="en-US" u="sng" dirty="0" smtClean="0"/>
              <a:t>Katelyn </a:t>
            </a:r>
            <a:r>
              <a:rPr lang="en-US" u="sng" dirty="0" smtClean="0"/>
              <a:t>McDonald</a:t>
            </a:r>
          </a:p>
          <a:p>
            <a:pPr algn="ctr">
              <a:buNone/>
            </a:pPr>
            <a:endParaRPr lang="en-US" u="sng" dirty="0" smtClean="0"/>
          </a:p>
          <a:p>
            <a:r>
              <a:rPr lang="en-US" dirty="0" smtClean="0"/>
              <a:t>Has </a:t>
            </a:r>
            <a:r>
              <a:rPr lang="en-US" dirty="0" smtClean="0"/>
              <a:t>a fainting </a:t>
            </a:r>
            <a:r>
              <a:rPr lang="en-US" dirty="0" smtClean="0"/>
              <a:t>goat</a:t>
            </a:r>
          </a:p>
          <a:p>
            <a:endParaRPr lang="en-US" dirty="0" smtClean="0"/>
          </a:p>
          <a:p>
            <a:r>
              <a:rPr lang="en-US" dirty="0" smtClean="0"/>
              <a:t>Can knit</a:t>
            </a:r>
          </a:p>
          <a:p>
            <a:endParaRPr lang="en-US" dirty="0" smtClean="0"/>
          </a:p>
          <a:p>
            <a:r>
              <a:rPr lang="en-US" dirty="0" smtClean="0"/>
              <a:t>Bones </a:t>
            </a:r>
            <a:r>
              <a:rPr lang="en-US" dirty="0" smtClean="0"/>
              <a:t>and Lost are two of her favorite T.V. shows.</a:t>
            </a:r>
            <a:endParaRPr lang="en-US" b="1"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a:t>
            </a:r>
            <a:r>
              <a:rPr lang="en-US" b="1" dirty="0" smtClean="0">
                <a:solidFill>
                  <a:schemeClr val="bg2"/>
                </a:solidFill>
              </a:rPr>
              <a:t>Your</a:t>
            </a:r>
            <a:r>
              <a:rPr lang="en-US" b="1" dirty="0" smtClean="0">
                <a:solidFill>
                  <a:schemeClr val="bg2"/>
                </a:solidFill>
              </a:rPr>
              <a:t> Brothers</a:t>
            </a:r>
            <a:endParaRPr lang="en-US" b="1" dirty="0">
              <a:solidFill>
                <a:schemeClr val="bg2"/>
              </a:solidFill>
            </a:endParaRPr>
          </a:p>
        </p:txBody>
      </p:sp>
      <p:sp>
        <p:nvSpPr>
          <p:cNvPr id="3" name="Content Placeholder 2"/>
          <p:cNvSpPr>
            <a:spLocks noGrp="1"/>
          </p:cNvSpPr>
          <p:nvPr>
            <p:ph sz="half" idx="1"/>
          </p:nvPr>
        </p:nvSpPr>
        <p:spPr/>
        <p:txBody>
          <a:bodyPr/>
          <a:lstStyle/>
          <a:p>
            <a:pPr algn="ctr">
              <a:buNone/>
            </a:pPr>
            <a:r>
              <a:rPr lang="en-US" u="sng" dirty="0" err="1" smtClean="0"/>
              <a:t>Iyinogooluwa</a:t>
            </a:r>
            <a:r>
              <a:rPr lang="en-US" u="sng" dirty="0" smtClean="0"/>
              <a:t> </a:t>
            </a:r>
            <a:r>
              <a:rPr lang="en-US" u="sng" dirty="0" err="1" smtClean="0"/>
              <a:t>Ajayi</a:t>
            </a:r>
            <a:endParaRPr lang="en-US" u="sng" dirty="0" smtClean="0"/>
          </a:p>
          <a:p>
            <a:pPr algn="ctr">
              <a:buNone/>
            </a:pPr>
            <a:endParaRPr lang="en-US" u="sng" dirty="0" smtClean="0"/>
          </a:p>
          <a:p>
            <a:r>
              <a:rPr lang="en-US" dirty="0" smtClean="0"/>
              <a:t>Favorite animal is the </a:t>
            </a:r>
            <a:r>
              <a:rPr lang="en-US" dirty="0" smtClean="0"/>
              <a:t>lion</a:t>
            </a:r>
          </a:p>
          <a:p>
            <a:endParaRPr lang="en-US" dirty="0" smtClean="0"/>
          </a:p>
          <a:p>
            <a:r>
              <a:rPr lang="en-US" dirty="0" smtClean="0"/>
              <a:t>Enjoys </a:t>
            </a:r>
            <a:r>
              <a:rPr lang="en-US" dirty="0" smtClean="0"/>
              <a:t>watching movies</a:t>
            </a:r>
            <a:endParaRPr lang="en-US" dirty="0"/>
          </a:p>
        </p:txBody>
      </p:sp>
      <p:sp>
        <p:nvSpPr>
          <p:cNvPr id="6" name="Content Placeholder 5"/>
          <p:cNvSpPr>
            <a:spLocks noGrp="1"/>
          </p:cNvSpPr>
          <p:nvPr>
            <p:ph sz="half" idx="2"/>
          </p:nvPr>
        </p:nvSpPr>
        <p:spPr/>
        <p:txBody>
          <a:bodyPr/>
          <a:lstStyle/>
          <a:p>
            <a:pPr algn="ctr">
              <a:buNone/>
            </a:pPr>
            <a:r>
              <a:rPr lang="en-US" u="sng" dirty="0" smtClean="0"/>
              <a:t>Emma </a:t>
            </a:r>
            <a:r>
              <a:rPr lang="en-US" u="sng" dirty="0" smtClean="0"/>
              <a:t>Craig</a:t>
            </a:r>
          </a:p>
          <a:p>
            <a:endParaRPr lang="en-US" dirty="0" smtClean="0"/>
          </a:p>
          <a:p>
            <a:r>
              <a:rPr lang="en-US" dirty="0" smtClean="0"/>
              <a:t>Owns a horse (named </a:t>
            </a:r>
            <a:r>
              <a:rPr lang="en-US" dirty="0" smtClean="0"/>
              <a:t>Kay)</a:t>
            </a:r>
          </a:p>
          <a:p>
            <a:endParaRPr lang="en-US" dirty="0" smtClean="0"/>
          </a:p>
          <a:p>
            <a:r>
              <a:rPr lang="en-US" dirty="0" smtClean="0"/>
              <a:t>Is </a:t>
            </a:r>
            <a:r>
              <a:rPr lang="en-US" dirty="0" smtClean="0"/>
              <a:t>the shortest person in her </a:t>
            </a:r>
            <a:r>
              <a:rPr lang="en-US" dirty="0" smtClean="0"/>
              <a:t>family despite </a:t>
            </a:r>
            <a:r>
              <a:rPr lang="en-US" dirty="0" smtClean="0"/>
              <a:t>being a middle child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US" sz="3000" b="1" dirty="0" smtClean="0">
                <a:solidFill>
                  <a:schemeClr val="bg2"/>
                </a:solidFill>
              </a:rPr>
              <a:t>VP Communications: Lindsay Bow</a:t>
            </a:r>
            <a:br>
              <a:rPr lang="en-US" sz="3000" b="1" dirty="0" smtClean="0">
                <a:solidFill>
                  <a:schemeClr val="bg2"/>
                </a:solidFill>
              </a:rPr>
            </a:br>
            <a:r>
              <a:rPr lang="en-US" sz="2200" b="1" dirty="0" smtClean="0">
                <a:solidFill>
                  <a:schemeClr val="bg2"/>
                </a:solidFill>
              </a:rPr>
              <a:t>email: apo.oe.communications@gmail.com</a:t>
            </a:r>
            <a:endParaRPr lang="en-US" sz="3000" b="1" dirty="0">
              <a:solidFill>
                <a:schemeClr val="bg2"/>
              </a:solidFill>
            </a:endParaRPr>
          </a:p>
        </p:txBody>
      </p:sp>
      <p:sp>
        <p:nvSpPr>
          <p:cNvPr id="3" name="Content Placeholder 2"/>
          <p:cNvSpPr>
            <a:spLocks noGrp="1"/>
          </p:cNvSpPr>
          <p:nvPr>
            <p:ph sz="quarter" idx="1"/>
          </p:nvPr>
        </p:nvSpPr>
        <p:spPr/>
        <p:txBody>
          <a:bodyPr/>
          <a:lstStyle/>
          <a:p>
            <a:r>
              <a:rPr lang="en-US" dirty="0" smtClean="0"/>
              <a:t>Google Poll about T-shirts, etc.</a:t>
            </a:r>
          </a:p>
          <a:p>
            <a:r>
              <a:rPr lang="en-US" dirty="0" smtClean="0"/>
              <a:t>Don’t forget to do your event coordinator duties!!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Appointed Positions:</a:t>
            </a:r>
            <a:endParaRPr lang="en-US" b="1" dirty="0">
              <a:solidFill>
                <a:schemeClr val="bg2"/>
              </a:solidFill>
            </a:endParaRPr>
          </a:p>
        </p:txBody>
      </p:sp>
      <p:sp>
        <p:nvSpPr>
          <p:cNvPr id="4" name="Content Placeholder 2"/>
          <p:cNvSpPr>
            <a:spLocks noGrp="1"/>
          </p:cNvSpPr>
          <p:nvPr>
            <p:ph sz="quarter" idx="1"/>
          </p:nvPr>
        </p:nvSpPr>
        <p:spPr/>
        <p:txBody>
          <a:bodyPr>
            <a:normAutofit/>
          </a:bodyPr>
          <a:lstStyle/>
          <a:p>
            <a:r>
              <a:rPr lang="en-US" dirty="0" smtClean="0"/>
              <a:t>Student Senate Liaison - Sarah Bergman</a:t>
            </a:r>
          </a:p>
          <a:p>
            <a:r>
              <a:rPr lang="en-US" dirty="0" smtClean="0"/>
              <a:t>Chaplain - Daniel Maurer</a:t>
            </a:r>
          </a:p>
          <a:p>
            <a:r>
              <a:rPr lang="en-US" dirty="0" smtClean="0"/>
              <a:t>Historian - </a:t>
            </a:r>
            <a:r>
              <a:rPr lang="en-US" dirty="0" err="1" smtClean="0"/>
              <a:t>Kaitlyn</a:t>
            </a:r>
            <a:r>
              <a:rPr lang="en-US" dirty="0" smtClean="0"/>
              <a:t> </a:t>
            </a:r>
            <a:r>
              <a:rPr lang="en-US" dirty="0" err="1" smtClean="0"/>
              <a:t>Eichinger</a:t>
            </a:r>
            <a:endParaRPr lang="en-US" dirty="0" smtClean="0"/>
          </a:p>
          <a:p>
            <a:r>
              <a:rPr lang="en-US" dirty="0" smtClean="0"/>
              <a:t>Alumni Chair - Tiara Thomas</a:t>
            </a:r>
          </a:p>
          <a:p>
            <a:r>
              <a:rPr lang="en-US" dirty="0" smtClean="0"/>
              <a:t>Webmaster - Thomas Simmons</a:t>
            </a:r>
          </a:p>
          <a:p>
            <a:r>
              <a:rPr lang="en-US" dirty="0" smtClean="0"/>
              <a:t>Leadership Chair - Hayley </a:t>
            </a:r>
            <a:r>
              <a:rPr lang="en-US" dirty="0" err="1" smtClean="0"/>
              <a:t>Harroun</a:t>
            </a: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Old Business</a:t>
            </a:r>
            <a:endParaRPr lang="en-US" b="1" dirty="0">
              <a:solidFill>
                <a:schemeClr val="bg2"/>
              </a:solidFill>
            </a:endParaRPr>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New Business</a:t>
            </a:r>
            <a:endParaRPr lang="en-US" b="1" dirty="0">
              <a:solidFill>
                <a:schemeClr val="bg2"/>
              </a:solidFill>
            </a:endParaRPr>
          </a:p>
        </p:txBody>
      </p:sp>
      <p:sp>
        <p:nvSpPr>
          <p:cNvPr id="3" name="Content Placeholder 2"/>
          <p:cNvSpPr>
            <a:spLocks noGrp="1"/>
          </p:cNvSpPr>
          <p:nvPr>
            <p:ph sz="quarter" idx="1"/>
          </p:nvPr>
        </p:nvSpPr>
        <p:spPr/>
        <p:txBody>
          <a:bodyPr/>
          <a:lstStyle/>
          <a:p>
            <a:r>
              <a:rPr lang="en-US" dirty="0" smtClean="0"/>
              <a:t>Voting Delegates for </a:t>
            </a:r>
            <a:r>
              <a:rPr lang="en-US" dirty="0" smtClean="0"/>
              <a:t>Tri-Sectionals</a:t>
            </a:r>
          </a:p>
          <a:p>
            <a:r>
              <a:rPr lang="en-US" dirty="0" smtClean="0"/>
              <a:t> Refund for Rush Week supplies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News or Announcements</a:t>
            </a:r>
            <a:endParaRPr lang="en-US" b="1" dirty="0">
              <a:solidFill>
                <a:schemeClr val="bg2"/>
              </a:solidFill>
            </a:endParaRPr>
          </a:p>
        </p:txBody>
      </p:sp>
      <p:sp>
        <p:nvSpPr>
          <p:cNvPr id="3" name="Content Placeholder 2"/>
          <p:cNvSpPr>
            <a:spLocks noGrp="1"/>
          </p:cNvSpPr>
          <p:nvPr>
            <p:ph sz="quarter"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ecrettoast.com/Medium_Toast.jpg"/>
          <p:cNvPicPr>
            <a:picLocks noChangeAspect="1" noChangeArrowheads="1"/>
          </p:cNvPicPr>
          <p:nvPr/>
        </p:nvPicPr>
        <p:blipFill>
          <a:blip r:embed="rId2" cstate="print"/>
          <a:srcRect/>
          <a:stretch>
            <a:fillRect/>
          </a:stretch>
        </p:blipFill>
        <p:spPr bwMode="auto">
          <a:xfrm>
            <a:off x="0" y="918"/>
            <a:ext cx="10325100" cy="6857082"/>
          </a:xfrm>
          <a:prstGeom prst="rect">
            <a:avLst/>
          </a:prstGeom>
          <a:noFill/>
        </p:spPr>
      </p:pic>
      <p:sp>
        <p:nvSpPr>
          <p:cNvPr id="7" name="TextBox 6"/>
          <p:cNvSpPr txBox="1"/>
          <p:nvPr/>
        </p:nvSpPr>
        <p:spPr>
          <a:xfrm>
            <a:off x="5181600" y="2590800"/>
            <a:ext cx="3429000" cy="1754326"/>
          </a:xfrm>
          <a:prstGeom prst="rect">
            <a:avLst/>
          </a:prstGeom>
          <a:noFill/>
        </p:spPr>
        <p:txBody>
          <a:bodyPr wrap="square" rtlCol="0">
            <a:spAutoFit/>
          </a:bodyPr>
          <a:lstStyle/>
          <a:p>
            <a:pPr algn="ctr"/>
            <a:r>
              <a:rPr lang="en-US" sz="5400" b="1" spc="300" dirty="0" smtClean="0">
                <a:solidFill>
                  <a:schemeClr val="bg2"/>
                </a:solidFill>
              </a:rPr>
              <a:t>TOAST SONG!!</a:t>
            </a:r>
            <a:endParaRPr lang="en-US" sz="5400" b="1" spc="300"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President: </a:t>
            </a:r>
            <a:r>
              <a:rPr lang="en-US" b="1" dirty="0" err="1" smtClean="0">
                <a:solidFill>
                  <a:schemeClr val="bg2"/>
                </a:solidFill>
              </a:rPr>
              <a:t>Carly</a:t>
            </a:r>
            <a:r>
              <a:rPr lang="en-US" b="1" dirty="0" smtClean="0">
                <a:solidFill>
                  <a:schemeClr val="bg2"/>
                </a:solidFill>
              </a:rPr>
              <a:t> Wilson</a:t>
            </a:r>
            <a:br>
              <a:rPr lang="en-US" b="1" dirty="0" smtClean="0">
                <a:solidFill>
                  <a:schemeClr val="bg2"/>
                </a:solidFill>
              </a:rPr>
            </a:br>
            <a:r>
              <a:rPr lang="en-US" sz="2200" b="1" dirty="0" smtClean="0">
                <a:solidFill>
                  <a:schemeClr val="bg2"/>
                </a:solidFill>
              </a:rPr>
              <a:t>email: apo.oe.president@gmail.com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a:normAutofit/>
          </a:bodyPr>
          <a:lstStyle/>
          <a:p>
            <a:pPr lvl="1">
              <a:buNone/>
            </a:pPr>
            <a:endParaRPr lang="en-US" sz="8800" dirty="0" smtClean="0">
              <a:solidFill>
                <a:schemeClr val="tx1"/>
              </a:solidFill>
            </a:endParaRPr>
          </a:p>
          <a:p>
            <a:pPr lvl="1"/>
            <a:endParaRPr lang="en-US" sz="1700" dirty="0"/>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28600" y="1613566"/>
            <a:ext cx="8686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accent1"/>
                </a:solidFill>
                <a:effectLst/>
                <a:cs typeface="Arial" pitchFamily="34" charset="0"/>
              </a:rPr>
              <a:t>CAPS</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Next Tuesday, Mandatory Meeting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*Please return your Chapter evaluation sheet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accent1"/>
                </a:solidFill>
                <a:effectLst/>
                <a:cs typeface="Arial" pitchFamily="34" charset="0"/>
              </a:rPr>
              <a:t>APO LEADS Day</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This </a:t>
            </a:r>
            <a:r>
              <a:rPr kumimoji="0" lang="en-US" sz="1400" b="0" i="0" u="none" strike="noStrike" cap="none" normalizeH="0" baseline="0" dirty="0" err="1" smtClean="0">
                <a:ln>
                  <a:noFill/>
                </a:ln>
                <a:solidFill>
                  <a:schemeClr val="accent1"/>
                </a:solidFill>
                <a:effectLst/>
                <a:cs typeface="Arial" pitchFamily="34" charset="0"/>
              </a:rPr>
              <a:t>Saturday,U</a:t>
            </a:r>
            <a:r>
              <a:rPr kumimoji="0" lang="en-US" sz="1400" b="0" i="0" u="none" strike="noStrike" cap="none" normalizeH="0" baseline="0" dirty="0" smtClean="0">
                <a:ln>
                  <a:noFill/>
                </a:ln>
                <a:solidFill>
                  <a:schemeClr val="accent1"/>
                </a:solidFill>
                <a:effectLst/>
                <a:cs typeface="Arial" pitchFamily="34" charset="0"/>
              </a:rPr>
              <a:t> of I, 12:00 - 4:30 PM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Leave CNS 11:00 AM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Fellowship following LEADS 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More Information: </a:t>
            </a:r>
            <a:r>
              <a:rPr kumimoji="0" lang="en-US" sz="1400" b="0" i="0" u="none" strike="noStrike" cap="none" normalizeH="0" baseline="0" dirty="0" smtClean="0">
                <a:ln>
                  <a:noFill/>
                </a:ln>
                <a:solidFill>
                  <a:schemeClr val="accent1"/>
                </a:solidFill>
                <a:effectLst/>
                <a:cs typeface="Arial" pitchFamily="34" charset="0"/>
                <a:hlinkClick r:id="rId2"/>
              </a:rPr>
              <a:t>https://docs.google.com/spreadsheet/viewform?formkey=dFUzX2d2RkZ3aXMwbHZXSjJaWVQ3WFE6MA</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accent1"/>
                </a:solidFill>
                <a:effectLst/>
                <a:cs typeface="Arial" pitchFamily="34" charset="0"/>
              </a:rPr>
              <a:t>Webinar</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Matching Volunteers with needs - Wednesday February 29, 8 PM</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solidFill>
                <a:schemeClr val="accent1"/>
              </a:solidFill>
              <a:cs typeface="Arial" pitchFamily="34" charset="0"/>
            </a:endParaRPr>
          </a:p>
          <a:p>
            <a:pPr lvl="0" eaLnBrk="0" fontAlgn="base" hangingPunct="0">
              <a:spcBef>
                <a:spcPct val="0"/>
              </a:spcBef>
              <a:spcAft>
                <a:spcPct val="0"/>
              </a:spcAft>
            </a:pPr>
            <a:r>
              <a:rPr lang="en-US" sz="1400" u="sng" dirty="0" smtClean="0">
                <a:solidFill>
                  <a:schemeClr val="accent1"/>
                </a:solidFill>
                <a:cs typeface="Arial" pitchFamily="34" charset="0"/>
              </a:rPr>
              <a:t>Tri-Sectionals</a:t>
            </a:r>
            <a:endParaRPr lang="en-US" sz="1400" dirty="0" smtClean="0">
              <a:solidFill>
                <a:schemeClr val="accent1"/>
              </a:solidFill>
              <a:cs typeface="Arial" pitchFamily="34" charset="0"/>
            </a:endParaRPr>
          </a:p>
          <a:p>
            <a:pPr lvl="0" eaLnBrk="0" fontAlgn="base" hangingPunct="0">
              <a:spcBef>
                <a:spcPct val="0"/>
              </a:spcBef>
              <a:spcAft>
                <a:spcPct val="0"/>
              </a:spcAft>
            </a:pPr>
            <a:r>
              <a:rPr lang="en-US" sz="1400" dirty="0" smtClean="0">
                <a:solidFill>
                  <a:schemeClr val="accent1"/>
                </a:solidFill>
                <a:cs typeface="Arial" pitchFamily="34" charset="0"/>
              </a:rPr>
              <a:t>April 20 - 22, Loyola University</a:t>
            </a:r>
          </a:p>
          <a:p>
            <a:pPr lvl="0" eaLnBrk="0" fontAlgn="base" hangingPunct="0">
              <a:spcBef>
                <a:spcPct val="0"/>
              </a:spcBef>
              <a:spcAft>
                <a:spcPct val="0"/>
              </a:spcAft>
            </a:pPr>
            <a:r>
              <a:rPr lang="en-US" sz="1400" dirty="0" smtClean="0">
                <a:solidFill>
                  <a:schemeClr val="accent1"/>
                </a:solidFill>
                <a:cs typeface="Arial" pitchFamily="34" charset="0"/>
              </a:rPr>
              <a:t> More Information: </a:t>
            </a:r>
            <a:r>
              <a:rPr lang="en-US" sz="1400" dirty="0" smtClean="0">
                <a:solidFill>
                  <a:schemeClr val="accent1"/>
                </a:solidFill>
                <a:cs typeface="Arial" pitchFamily="34" charset="0"/>
                <a:hlinkClick r:id="rId3"/>
              </a:rPr>
              <a:t>https://docs.google.com/open?id=0B9G4lfIn2TkQNjEyMGE1YjctZGU4Mi00ZjVkLWE3N2MtNTAxM2E4NzU0NWNm</a:t>
            </a:r>
            <a:endParaRPr lang="en-US" sz="1400" dirty="0" smtClean="0">
              <a:solidFill>
                <a:schemeClr val="accent1"/>
              </a:solidFill>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President: </a:t>
            </a:r>
            <a:r>
              <a:rPr lang="en-US" b="1" dirty="0" err="1" smtClean="0">
                <a:solidFill>
                  <a:schemeClr val="bg2"/>
                </a:solidFill>
              </a:rPr>
              <a:t>Carly</a:t>
            </a:r>
            <a:r>
              <a:rPr lang="en-US" b="1" dirty="0" smtClean="0">
                <a:solidFill>
                  <a:schemeClr val="bg2"/>
                </a:solidFill>
              </a:rPr>
              <a:t> Wilson</a:t>
            </a:r>
            <a:br>
              <a:rPr lang="en-US" b="1" dirty="0" smtClean="0">
                <a:solidFill>
                  <a:schemeClr val="bg2"/>
                </a:solidFill>
              </a:rPr>
            </a:br>
            <a:r>
              <a:rPr lang="en-US" sz="2200" b="1" dirty="0" smtClean="0">
                <a:solidFill>
                  <a:schemeClr val="bg2"/>
                </a:solidFill>
              </a:rPr>
              <a:t>email: apo.oe.president@gmail.com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a:normAutofit/>
          </a:bodyPr>
          <a:lstStyle/>
          <a:p>
            <a:pPr lvl="1">
              <a:buNone/>
            </a:pPr>
            <a:endParaRPr lang="en-US" sz="8800" dirty="0" smtClean="0">
              <a:solidFill>
                <a:schemeClr val="tx1"/>
              </a:solidFill>
            </a:endParaRPr>
          </a:p>
          <a:p>
            <a:pPr lvl="1"/>
            <a:endParaRPr lang="en-US" sz="1700" dirty="0"/>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28600" y="1615976"/>
            <a:ext cx="86106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Awards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accent1"/>
                </a:solidFill>
                <a:effectLst/>
                <a:cs typeface="Arial" pitchFamily="34" charset="0"/>
              </a:rPr>
              <a:t>Distinguished Service Certificate</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Given to any brother or advisor who is in good standing, and has exemplified exceptional service to the chapter, community, campus, or 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Must have pledged Spring 2011 or before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Maximum of 10 recipients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Must be approved by 1/2 of the chapter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accent1"/>
                </a:solidFill>
                <a:effectLst/>
                <a:cs typeface="Arial" pitchFamily="34" charset="0"/>
              </a:rPr>
              <a:t>Distinguished Service Key</a:t>
            </a:r>
            <a:endParaRPr kumimoji="0" lang="en-US" sz="14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Very prestigious award given to any </a:t>
            </a:r>
            <a:r>
              <a:rPr kumimoji="0" lang="en-US" sz="1400" b="1" i="0" u="none" strike="noStrike" cap="none" normalizeH="0" baseline="0" dirty="0" smtClean="0">
                <a:ln>
                  <a:noFill/>
                </a:ln>
                <a:solidFill>
                  <a:schemeClr val="accent1"/>
                </a:solidFill>
                <a:effectLst/>
                <a:cs typeface="Arial" pitchFamily="34" charset="0"/>
              </a:rPr>
              <a:t>senior member</a:t>
            </a:r>
            <a:r>
              <a:rPr kumimoji="0" lang="en-US" sz="1400" b="0" i="0" u="none" strike="noStrike" cap="none" normalizeH="0" baseline="0" dirty="0" smtClean="0">
                <a:ln>
                  <a:noFill/>
                </a:ln>
                <a:solidFill>
                  <a:schemeClr val="accent1"/>
                </a:solidFill>
                <a:effectLst/>
                <a:cs typeface="Arial" pitchFamily="34" charset="0"/>
              </a:rPr>
              <a:t> or advisor of the Omega Epsilon Chapter of Alpha Phi Omega who is in good standing and has gone above and beyond the normal requirements of service to the chapter, and exemplifies the three Cardinal principles to the highest degree.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One recipient each semester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Must be approved by 4/5 of the chapter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Please send the name of each individual that you would like to nominate and a brief description (2-3 sentences) of why you believe they are deserving of the award to </a:t>
            </a:r>
            <a:r>
              <a:rPr kumimoji="0" lang="en-US" sz="1400" b="0" i="0" u="none" strike="noStrike" cap="none" normalizeH="0" baseline="0" dirty="0" smtClean="0">
                <a:ln>
                  <a:noFill/>
                </a:ln>
                <a:solidFill>
                  <a:schemeClr val="accent1"/>
                </a:solidFill>
                <a:effectLst/>
                <a:cs typeface="Arial" pitchFamily="34" charset="0"/>
                <a:hlinkClick r:id="rId2"/>
              </a:rPr>
              <a:t>apo.oe.president@gmail.com</a:t>
            </a:r>
            <a:r>
              <a:rPr kumimoji="0" lang="en-US" sz="1400" b="0" i="0" u="none" strike="noStrike" cap="none" normalizeH="0" baseline="0" dirty="0" smtClean="0">
                <a:ln>
                  <a:noFill/>
                </a:ln>
                <a:solidFill>
                  <a:schemeClr val="accent1"/>
                </a:solidFill>
                <a:effectLst/>
                <a:cs typeface="Arial" pitchFamily="34" charset="0"/>
              </a:rPr>
              <a:t> by </a:t>
            </a:r>
            <a:r>
              <a:rPr kumimoji="0" lang="en-US" sz="1400" b="1" i="0" u="none" strike="noStrike" cap="none" normalizeH="0" baseline="0" dirty="0" smtClean="0">
                <a:ln>
                  <a:noFill/>
                </a:ln>
                <a:solidFill>
                  <a:schemeClr val="accent1"/>
                </a:solidFill>
                <a:effectLst/>
                <a:cs typeface="Arial" pitchFamily="34" charset="0"/>
              </a:rPr>
              <a:t>5:00 PM Friday, March 9</a:t>
            </a:r>
            <a:r>
              <a:rPr kumimoji="0" lang="en-US" sz="1400" b="0" i="0" u="none" strike="noStrike" cap="none" normalizeH="0" baseline="0" dirty="0" smtClean="0">
                <a:ln>
                  <a:noFill/>
                </a:ln>
                <a:solidFill>
                  <a:schemeClr val="accent1"/>
                </a:solidFill>
                <a:effectLst/>
                <a:cs typeface="Arial" pitchFamily="34" charset="0"/>
              </a:rPr>
              <a:t>. The descriptions will be shown on the ballot and we will vote on Tuesday, March 20.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solidFill>
                <a:effectLst/>
                <a:cs typeface="Arial" pitchFamily="34" charset="0"/>
              </a:rPr>
              <a:t>** More awards to 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Community: Michelle Moon</a:t>
            </a:r>
            <a:br>
              <a:rPr lang="en-US" b="1" dirty="0" smtClean="0">
                <a:solidFill>
                  <a:schemeClr val="bg2"/>
                </a:solidFill>
              </a:rPr>
            </a:br>
            <a:r>
              <a:rPr lang="en-US" sz="2200" b="1" dirty="0" smtClean="0">
                <a:solidFill>
                  <a:schemeClr val="bg2"/>
                </a:solidFill>
              </a:rPr>
              <a:t>email: apo.oe.community@gmail.com</a:t>
            </a:r>
            <a:endParaRPr lang="en-US" b="1" dirty="0">
              <a:solidFill>
                <a:schemeClr val="bg2"/>
              </a:solidFill>
            </a:endParaRPr>
          </a:p>
        </p:txBody>
      </p:sp>
      <p:sp>
        <p:nvSpPr>
          <p:cNvPr id="3" name="Content Placeholder 2"/>
          <p:cNvSpPr>
            <a:spLocks noGrp="1"/>
          </p:cNvSpPr>
          <p:nvPr>
            <p:ph sz="quarter" idx="1"/>
          </p:nvPr>
        </p:nvSpPr>
        <p:spPr>
          <a:xfrm>
            <a:off x="228600" y="1371600"/>
            <a:ext cx="8577072" cy="5026152"/>
          </a:xfrm>
        </p:spPr>
        <p:txBody>
          <a:bodyPr>
            <a:noAutofit/>
          </a:bodyPr>
          <a:lstStyle/>
          <a:p>
            <a:r>
              <a:rPr lang="en-US" sz="2400" dirty="0" smtClean="0"/>
              <a:t>How was the </a:t>
            </a:r>
            <a:r>
              <a:rPr lang="en-US" sz="2400" b="1" dirty="0" smtClean="0"/>
              <a:t>Chess Tournament</a:t>
            </a:r>
            <a:r>
              <a:rPr lang="en-US" sz="2400" b="1" dirty="0" smtClean="0"/>
              <a:t>??</a:t>
            </a:r>
            <a:endParaRPr lang="en-US" sz="2400" b="1" dirty="0" smtClean="0"/>
          </a:p>
          <a:p>
            <a:r>
              <a:rPr lang="en-US" sz="2400" b="1" dirty="0" smtClean="0"/>
              <a:t>Day </a:t>
            </a:r>
            <a:r>
              <a:rPr lang="en-US" sz="2400" b="1" dirty="0" smtClean="0"/>
              <a:t>of Dance </a:t>
            </a:r>
            <a:r>
              <a:rPr lang="en-US" sz="2400" dirty="0" smtClean="0"/>
              <a:t>- Sat, Feb </a:t>
            </a:r>
            <a:r>
              <a:rPr lang="en-US" sz="2400" dirty="0" smtClean="0"/>
              <a:t>25</a:t>
            </a:r>
          </a:p>
          <a:p>
            <a:pPr lvl="1"/>
            <a:r>
              <a:rPr lang="en-US" sz="1600" dirty="0" smtClean="0"/>
              <a:t>You </a:t>
            </a:r>
            <a:r>
              <a:rPr lang="en-US" sz="1600" dirty="0" smtClean="0"/>
              <a:t>should have gotten an email with your job. Let me know if you have any questions</a:t>
            </a:r>
            <a:r>
              <a:rPr lang="en-US" sz="1600" dirty="0" smtClean="0"/>
              <a:t>.</a:t>
            </a:r>
          </a:p>
          <a:p>
            <a:r>
              <a:rPr lang="en-US" sz="2400" b="1" dirty="0" smtClean="0"/>
              <a:t>Miller </a:t>
            </a:r>
            <a:r>
              <a:rPr lang="en-US" sz="2400" b="1" dirty="0" smtClean="0"/>
              <a:t>Park Zoo </a:t>
            </a:r>
            <a:r>
              <a:rPr lang="en-US" sz="2400" dirty="0" smtClean="0"/>
              <a:t>- Sat, March </a:t>
            </a:r>
            <a:r>
              <a:rPr lang="en-US" sz="2400" dirty="0" smtClean="0"/>
              <a:t>3</a:t>
            </a:r>
          </a:p>
          <a:p>
            <a:pPr lvl="1"/>
            <a:r>
              <a:rPr lang="en-US" sz="1600" dirty="0" smtClean="0"/>
              <a:t>They </a:t>
            </a:r>
            <a:r>
              <a:rPr lang="en-US" sz="1600" dirty="0" smtClean="0"/>
              <a:t>contacted us with a special need for </a:t>
            </a:r>
            <a:r>
              <a:rPr lang="en-US" sz="1600" dirty="0" smtClean="0"/>
              <a:t>flaggers.</a:t>
            </a:r>
          </a:p>
          <a:p>
            <a:r>
              <a:rPr lang="en-US" sz="2400" b="1" dirty="0" smtClean="0"/>
              <a:t>Children's </a:t>
            </a:r>
            <a:r>
              <a:rPr lang="en-US" sz="2400" b="1" dirty="0" smtClean="0"/>
              <a:t>Home + Aid 5K </a:t>
            </a:r>
            <a:r>
              <a:rPr lang="en-US" sz="2400" dirty="0" smtClean="0"/>
              <a:t>- April </a:t>
            </a:r>
            <a:r>
              <a:rPr lang="en-US" sz="2400" dirty="0" smtClean="0"/>
              <a:t>15</a:t>
            </a:r>
            <a:r>
              <a:rPr lang="en-US" sz="2400" baseline="30000" dirty="0" smtClean="0"/>
              <a:t>th</a:t>
            </a:r>
            <a:endParaRPr lang="en-US" sz="2400" dirty="0" smtClean="0"/>
          </a:p>
          <a:p>
            <a:pPr lvl="1"/>
            <a:r>
              <a:rPr lang="en-US" sz="1600" dirty="0" smtClean="0">
                <a:hlinkClick r:id="rId2"/>
              </a:rPr>
              <a:t>http</a:t>
            </a:r>
            <a:r>
              <a:rPr lang="en-US" sz="1600" dirty="0" smtClean="0">
                <a:hlinkClick r:id="rId2"/>
              </a:rPr>
              <a:t>://volunteertoendchildabuse-esearch.eventbrite.com/?srnk=3</a:t>
            </a:r>
            <a:endParaRPr lang="en-US" sz="1600" dirty="0" smtClean="0"/>
          </a:p>
          <a:p>
            <a:pPr lvl="1"/>
            <a:r>
              <a:rPr lang="en-US" sz="1600" dirty="0" smtClean="0"/>
              <a:t>Sign up to help out on the link above. </a:t>
            </a:r>
          </a:p>
          <a:p>
            <a:pPr lvl="1"/>
            <a:r>
              <a:rPr lang="en-US" sz="1600" dirty="0" smtClean="0"/>
              <a:t>Email me or Chelsea </a:t>
            </a:r>
            <a:r>
              <a:rPr lang="en-US" sz="1600" dirty="0" err="1" smtClean="0"/>
              <a:t>Werries</a:t>
            </a:r>
            <a:r>
              <a:rPr lang="en-US" sz="1600" dirty="0" smtClean="0"/>
              <a:t> at </a:t>
            </a:r>
            <a:r>
              <a:rPr lang="en-US" sz="1600" dirty="0" smtClean="0">
                <a:hlinkClick r:id="rId3"/>
              </a:rPr>
              <a:t>cwerries@iwu.edu</a:t>
            </a:r>
            <a:r>
              <a:rPr lang="en-US" sz="1600" dirty="0" smtClean="0"/>
              <a:t> in you have any </a:t>
            </a:r>
            <a:r>
              <a:rPr lang="en-US" sz="1600" dirty="0" smtClean="0"/>
              <a:t>questions</a:t>
            </a:r>
          </a:p>
          <a:p>
            <a:r>
              <a:rPr lang="en-US" sz="2400" b="1" dirty="0" smtClean="0"/>
              <a:t>Humane Society</a:t>
            </a:r>
          </a:p>
          <a:p>
            <a:pPr lvl="1"/>
            <a:r>
              <a:rPr lang="en-US" sz="1600" dirty="0" smtClean="0"/>
              <a:t>Doodle</a:t>
            </a:r>
            <a:r>
              <a:rPr lang="en-US" sz="1600" dirty="0" smtClean="0"/>
              <a:t>: </a:t>
            </a:r>
            <a:r>
              <a:rPr lang="en-US" sz="1600" dirty="0" smtClean="0">
                <a:hlinkClick r:id="rId4"/>
              </a:rPr>
              <a:t>http://</a:t>
            </a:r>
            <a:r>
              <a:rPr lang="en-US" sz="1600" dirty="0" smtClean="0">
                <a:hlinkClick r:id="rId4"/>
              </a:rPr>
              <a:t>www.doodle.com/5aeytzmc5dw36kmk</a:t>
            </a:r>
            <a:endParaRPr lang="en-US" sz="1600" dirty="0" smtClean="0"/>
          </a:p>
          <a:p>
            <a:r>
              <a:rPr lang="en-US" sz="2400" dirty="0" smtClean="0"/>
              <a:t>One-on-one </a:t>
            </a:r>
            <a:r>
              <a:rPr lang="en-US" sz="2400" dirty="0" smtClean="0"/>
              <a:t>computer lesson volunteer to help </a:t>
            </a:r>
            <a:r>
              <a:rPr lang="en-US" sz="2400" b="1" dirty="0" smtClean="0"/>
              <a:t>Evergreen Village </a:t>
            </a:r>
            <a:r>
              <a:rPr lang="en-US" sz="2400" dirty="0" smtClean="0"/>
              <a:t>residents with their computer </a:t>
            </a:r>
            <a:r>
              <a:rPr lang="en-US" sz="2400" dirty="0" smtClean="0"/>
              <a:t>skills</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bg2"/>
                </a:solidFill>
              </a:rPr>
              <a:t>VP Campus, National &amp; Frat.: Ronnie Watson</a:t>
            </a:r>
            <a:br>
              <a:rPr lang="en-US" sz="2800" b="1" dirty="0" smtClean="0">
                <a:solidFill>
                  <a:schemeClr val="bg2"/>
                </a:solidFill>
              </a:rPr>
            </a:br>
            <a:r>
              <a:rPr lang="en-US" sz="2000" b="1" dirty="0" smtClean="0">
                <a:solidFill>
                  <a:schemeClr val="bg2"/>
                </a:solidFill>
              </a:rPr>
              <a:t>email: apo.oe.cnf@gmail.com</a:t>
            </a:r>
            <a:endParaRPr lang="en-US" sz="2800" b="1" dirty="0">
              <a:solidFill>
                <a:schemeClr val="bg2"/>
              </a:solidFill>
            </a:endParaRPr>
          </a:p>
        </p:txBody>
      </p:sp>
      <p:sp>
        <p:nvSpPr>
          <p:cNvPr id="3" name="Content Placeholder 2"/>
          <p:cNvSpPr>
            <a:spLocks noGrp="1"/>
          </p:cNvSpPr>
          <p:nvPr>
            <p:ph sz="quarter" idx="1"/>
          </p:nvPr>
        </p:nvSpPr>
        <p:spPr>
          <a:xfrm>
            <a:off x="228600" y="1371600"/>
            <a:ext cx="8503920" cy="5330952"/>
          </a:xfrm>
        </p:spPr>
        <p:txBody>
          <a:bodyPr>
            <a:noAutofit/>
          </a:bodyPr>
          <a:lstStyle/>
          <a:p>
            <a:r>
              <a:rPr lang="en-US" sz="2000" dirty="0" err="1" smtClean="0"/>
              <a:t>Tu</a:t>
            </a:r>
            <a:r>
              <a:rPr lang="en-US" sz="2000" dirty="0" smtClean="0"/>
              <a:t> Universidad</a:t>
            </a:r>
            <a:r>
              <a:rPr lang="en-US" sz="2000" dirty="0" smtClean="0"/>
              <a:t>?</a:t>
            </a:r>
            <a:r>
              <a:rPr lang="en-US" sz="2000" dirty="0" smtClean="0"/>
              <a:t> </a:t>
            </a:r>
          </a:p>
          <a:p>
            <a:r>
              <a:rPr lang="en-US" sz="2000" dirty="0" smtClean="0"/>
              <a:t>Green Out Basketball</a:t>
            </a:r>
            <a:r>
              <a:rPr lang="en-US" sz="2000" dirty="0" smtClean="0"/>
              <a:t>??</a:t>
            </a:r>
            <a:endParaRPr lang="en-US" sz="2000" dirty="0" smtClean="0"/>
          </a:p>
          <a:p>
            <a:r>
              <a:rPr lang="en-US" sz="2000" dirty="0" err="1" smtClean="0"/>
              <a:t>Pulseras</a:t>
            </a:r>
            <a:r>
              <a:rPr lang="en-US" sz="2000" dirty="0" smtClean="0"/>
              <a:t>?</a:t>
            </a:r>
            <a:endParaRPr lang="en-US" sz="2000" dirty="0" smtClean="0"/>
          </a:p>
          <a:p>
            <a:r>
              <a:rPr lang="en-US" sz="2000" dirty="0" smtClean="0"/>
              <a:t>Staff Night Out - look out for my email Friday </a:t>
            </a:r>
            <a:r>
              <a:rPr lang="en-US" sz="2000" dirty="0" smtClean="0"/>
              <a:t>morning</a:t>
            </a:r>
            <a:endParaRPr lang="en-US" sz="2000" dirty="0" smtClean="0"/>
          </a:p>
          <a:p>
            <a:r>
              <a:rPr lang="en-US" sz="2000" dirty="0" smtClean="0"/>
              <a:t>Special Olympics Polar </a:t>
            </a:r>
            <a:r>
              <a:rPr lang="en-US" sz="2000" dirty="0" smtClean="0"/>
              <a:t>Plunge Feb 25th</a:t>
            </a:r>
            <a:endParaRPr lang="en-US" sz="2000" dirty="0" smtClean="0"/>
          </a:p>
          <a:p>
            <a:r>
              <a:rPr lang="en-US" sz="2000" dirty="0" smtClean="0"/>
              <a:t>Habitat for Humanity build </a:t>
            </a:r>
            <a:r>
              <a:rPr lang="en-US" sz="2000" dirty="0" smtClean="0"/>
              <a:t>March 3rd</a:t>
            </a:r>
            <a:endParaRPr lang="en-US" sz="2000" dirty="0" smtClean="0"/>
          </a:p>
          <a:p>
            <a:r>
              <a:rPr lang="en-US" sz="2000" dirty="0" smtClean="0"/>
              <a:t>Habitat Restore  </a:t>
            </a:r>
            <a:r>
              <a:rPr lang="en-US" sz="2000" dirty="0" smtClean="0"/>
              <a:t>March 3</a:t>
            </a:r>
            <a:r>
              <a:rPr lang="en-US" sz="2000" baseline="30000" dirty="0" smtClean="0"/>
              <a:t>rd</a:t>
            </a:r>
            <a:endParaRPr lang="en-US" sz="2000" dirty="0" smtClean="0"/>
          </a:p>
          <a:p>
            <a:pPr lvl="1"/>
            <a:r>
              <a:rPr lang="en-US" sz="2000" dirty="0" smtClean="0"/>
              <a:t>8-12 and 12-4</a:t>
            </a:r>
          </a:p>
          <a:p>
            <a:pPr lvl="1"/>
            <a:r>
              <a:rPr lang="en-US" sz="2000" dirty="0" smtClean="0"/>
              <a:t>20 </a:t>
            </a:r>
            <a:r>
              <a:rPr lang="en-US" sz="2000" dirty="0" smtClean="0"/>
              <a:t>people tops per </a:t>
            </a:r>
            <a:r>
              <a:rPr lang="en-US" sz="2000" dirty="0" smtClean="0"/>
              <a:t>shift</a:t>
            </a:r>
          </a:p>
          <a:p>
            <a:pPr lvl="1"/>
            <a:r>
              <a:rPr lang="en-US" sz="2000" dirty="0" smtClean="0"/>
              <a:t>only </a:t>
            </a:r>
            <a:r>
              <a:rPr lang="en-US" sz="2000" dirty="0" smtClean="0"/>
              <a:t>need to dress warm; we'll fill out paperwork </a:t>
            </a:r>
            <a:r>
              <a:rPr lang="en-US" sz="2000" dirty="0" smtClean="0"/>
              <a:t>there</a:t>
            </a:r>
            <a:endParaRPr lang="en-US" sz="2000" dirty="0" smtClean="0"/>
          </a:p>
          <a:p>
            <a:r>
              <a:rPr lang="en-US" sz="2000" dirty="0" smtClean="0"/>
              <a:t>Events that Lock/Close early</a:t>
            </a:r>
          </a:p>
          <a:p>
            <a:r>
              <a:rPr lang="en-US" sz="2000" dirty="0" smtClean="0"/>
              <a:t>Completing Events</a:t>
            </a:r>
          </a:p>
          <a:p>
            <a:pPr>
              <a:buNone/>
            </a:pP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Fellowship: Vicki Simmons</a:t>
            </a:r>
            <a:br>
              <a:rPr lang="en-US" b="1" dirty="0" smtClean="0">
                <a:solidFill>
                  <a:schemeClr val="bg2"/>
                </a:solidFill>
              </a:rPr>
            </a:br>
            <a:r>
              <a:rPr lang="en-US" sz="2200" b="1" dirty="0" smtClean="0">
                <a:solidFill>
                  <a:schemeClr val="bg2"/>
                </a:solidFill>
              </a:rPr>
              <a:t>email: apo.oe.fellowship@gmail.com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4797552"/>
          </a:xfrm>
          <a:solidFill>
            <a:schemeClr val="bg2"/>
          </a:solidFill>
        </p:spPr>
        <p:txBody>
          <a:bodyPr>
            <a:normAutofit/>
          </a:bodyPr>
          <a:lstStyle/>
          <a:p>
            <a:r>
              <a:rPr lang="en-US" sz="2000" b="1" dirty="0" smtClean="0"/>
              <a:t>Open Skate</a:t>
            </a:r>
            <a:r>
              <a:rPr lang="en-US" sz="2000" dirty="0" smtClean="0"/>
              <a:t>: This Friday (2/24) - SIGN </a:t>
            </a:r>
            <a:r>
              <a:rPr lang="en-US" sz="2000" dirty="0" smtClean="0"/>
              <a:t>UP!</a:t>
            </a:r>
          </a:p>
          <a:p>
            <a:r>
              <a:rPr lang="en-US" sz="2000" b="1" dirty="0" smtClean="0"/>
              <a:t>Oscars </a:t>
            </a:r>
            <a:r>
              <a:rPr lang="en-US" sz="2000" b="1" dirty="0" smtClean="0"/>
              <a:t>party</a:t>
            </a:r>
            <a:r>
              <a:rPr lang="en-US" sz="2000" dirty="0" smtClean="0"/>
              <a:t>: This Sunday (2/26) - snacks at 5, Oscars at 6 - there will be </a:t>
            </a:r>
            <a:r>
              <a:rPr lang="en-US" sz="2000" dirty="0" smtClean="0"/>
              <a:t>PRIZES</a:t>
            </a:r>
          </a:p>
          <a:p>
            <a:r>
              <a:rPr lang="en-US" sz="2000" b="1" dirty="0" smtClean="0"/>
              <a:t>Fusion </a:t>
            </a:r>
            <a:r>
              <a:rPr lang="en-US" sz="2000" b="1" dirty="0" smtClean="0"/>
              <a:t>Brew &amp; Study Tables</a:t>
            </a:r>
            <a:r>
              <a:rPr lang="en-US" sz="2000" b="1" dirty="0" smtClean="0"/>
              <a:t>:</a:t>
            </a:r>
            <a:r>
              <a:rPr lang="en-US" sz="2000" dirty="0" smtClean="0"/>
              <a:t> March 4th</a:t>
            </a:r>
          </a:p>
          <a:p>
            <a:r>
              <a:rPr lang="en-US" sz="2000" b="1" dirty="0" smtClean="0"/>
              <a:t>Bowling</a:t>
            </a:r>
            <a:r>
              <a:rPr lang="en-US" sz="2000" dirty="0" smtClean="0"/>
              <a:t>: </a:t>
            </a:r>
            <a:r>
              <a:rPr lang="en-US" sz="2000" dirty="0" smtClean="0"/>
              <a:t>3/7</a:t>
            </a:r>
          </a:p>
          <a:p>
            <a:r>
              <a:rPr lang="en-US" sz="2000" b="1" dirty="0" smtClean="0"/>
              <a:t>Pilates</a:t>
            </a:r>
            <a:r>
              <a:rPr lang="en-US" sz="2000" dirty="0" smtClean="0"/>
              <a:t>: </a:t>
            </a:r>
            <a:r>
              <a:rPr lang="en-US" sz="2000" dirty="0" smtClean="0"/>
              <a:t>3/21</a:t>
            </a:r>
          </a:p>
          <a:p>
            <a:r>
              <a:rPr lang="en-US" sz="2000" b="1" dirty="0" smtClean="0"/>
              <a:t>Formal</a:t>
            </a:r>
            <a:r>
              <a:rPr lang="en-US" sz="2000" b="1" dirty="0" smtClean="0"/>
              <a:t>:</a:t>
            </a:r>
            <a:r>
              <a:rPr lang="en-US" sz="2000" dirty="0" smtClean="0"/>
              <a:t> </a:t>
            </a:r>
            <a:r>
              <a:rPr lang="en-US" sz="2000" dirty="0" smtClean="0"/>
              <a:t>3/24</a:t>
            </a:r>
          </a:p>
          <a:p>
            <a:r>
              <a:rPr lang="en-US" sz="2000" b="1" dirty="0" smtClean="0"/>
              <a:t>Undercover </a:t>
            </a:r>
            <a:r>
              <a:rPr lang="en-US" sz="2000" b="1" dirty="0" smtClean="0"/>
              <a:t>XX</a:t>
            </a:r>
            <a:r>
              <a:rPr lang="en-US" sz="2000" dirty="0" smtClean="0"/>
              <a:t>: 4/13</a:t>
            </a:r>
            <a:br>
              <a:rPr lang="en-US" sz="2000" dirty="0" smtClean="0"/>
            </a:br>
            <a:endParaRPr lang="en-US" sz="2000" dirty="0" smtClean="0"/>
          </a:p>
          <a:p>
            <a:r>
              <a:rPr lang="en-US" sz="2000" b="1" dirty="0" smtClean="0"/>
              <a:t>Theme </a:t>
            </a:r>
            <a:r>
              <a:rPr lang="en-US" sz="2000" b="1" dirty="0" smtClean="0"/>
              <a:t>for formal </a:t>
            </a:r>
            <a:r>
              <a:rPr lang="en-US" sz="2000" dirty="0" smtClean="0"/>
              <a:t>(vote for one</a:t>
            </a:r>
            <a:r>
              <a:rPr lang="en-US" sz="2000" dirty="0" smtClean="0"/>
              <a:t>):</a:t>
            </a:r>
          </a:p>
          <a:p>
            <a:pPr lvl="1"/>
            <a:r>
              <a:rPr lang="en-US" sz="2000" dirty="0" smtClean="0"/>
              <a:t>casino</a:t>
            </a:r>
            <a:r>
              <a:rPr lang="en-US" sz="2000" dirty="0" smtClean="0"/>
              <a:t/>
            </a:r>
            <a:br>
              <a:rPr lang="en-US" sz="2000" dirty="0" smtClean="0"/>
            </a:br>
            <a:r>
              <a:rPr lang="en-US" sz="2000" dirty="0" smtClean="0"/>
              <a:t>pirates</a:t>
            </a:r>
            <a:br>
              <a:rPr lang="en-US" sz="2000" dirty="0" smtClean="0"/>
            </a:br>
            <a:r>
              <a:rPr lang="en-US" sz="2000" dirty="0" smtClean="0"/>
              <a:t>1920s</a:t>
            </a: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Treasurer: Ben </a:t>
            </a:r>
            <a:r>
              <a:rPr lang="en-US" b="1" dirty="0" err="1" smtClean="0">
                <a:solidFill>
                  <a:schemeClr val="bg2"/>
                </a:solidFill>
              </a:rPr>
              <a:t>Gesensway</a:t>
            </a:r>
            <a:r>
              <a:rPr lang="en-US" b="1" dirty="0" smtClean="0">
                <a:solidFill>
                  <a:schemeClr val="bg2"/>
                </a:solidFill>
              </a:rPr>
              <a:t/>
            </a:r>
            <a:br>
              <a:rPr lang="en-US" b="1" dirty="0" smtClean="0">
                <a:solidFill>
                  <a:schemeClr val="bg2"/>
                </a:solidFill>
              </a:rPr>
            </a:br>
            <a:r>
              <a:rPr lang="en-US" sz="2200" b="1" dirty="0" smtClean="0">
                <a:solidFill>
                  <a:schemeClr val="bg2"/>
                </a:solidFill>
              </a:rPr>
              <a:t>email: apo.oe.treasurer@gmail.com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026152"/>
          </a:xfrm>
        </p:spPr>
        <p:txBody>
          <a:bodyPr>
            <a:normAutofit/>
          </a:bodyPr>
          <a:lstStyle/>
          <a:p>
            <a:r>
              <a:rPr lang="en-US" dirty="0" smtClean="0"/>
              <a:t>Making dolls</a:t>
            </a:r>
          </a:p>
          <a:p>
            <a:pPr lvl="1"/>
            <a:r>
              <a:rPr lang="en-US" dirty="0" smtClean="0"/>
              <a:t>March </a:t>
            </a:r>
            <a:r>
              <a:rPr lang="en-US" dirty="0" smtClean="0"/>
              <a:t>2nd: 6 - 8 pm (or whenever people </a:t>
            </a:r>
            <a:r>
              <a:rPr lang="en-US" dirty="0" smtClean="0"/>
              <a:t>finish)</a:t>
            </a:r>
          </a:p>
          <a:p>
            <a:pPr lvl="1"/>
            <a:r>
              <a:rPr lang="en-US" dirty="0" smtClean="0"/>
              <a:t>March </a:t>
            </a:r>
            <a:r>
              <a:rPr lang="en-US" dirty="0" smtClean="0"/>
              <a:t>3rd: 2 - 5 </a:t>
            </a:r>
            <a:r>
              <a:rPr lang="en-US" dirty="0" smtClean="0"/>
              <a:t>pm</a:t>
            </a:r>
            <a:r>
              <a:rPr lang="en-US" dirty="0" smtClean="0"/>
              <a:t/>
            </a:r>
            <a:br>
              <a:rPr lang="en-US" dirty="0" smtClean="0"/>
            </a:br>
            <a:endParaRPr lang="en-US" dirty="0" smtClean="0"/>
          </a:p>
          <a:p>
            <a:r>
              <a:rPr lang="en-US" dirty="0" smtClean="0"/>
              <a:t>Selling </a:t>
            </a:r>
            <a:r>
              <a:rPr lang="en-US" dirty="0" smtClean="0"/>
              <a:t>dolls</a:t>
            </a:r>
          </a:p>
          <a:p>
            <a:pPr lvl="1"/>
            <a:r>
              <a:rPr lang="en-US" dirty="0" smtClean="0"/>
              <a:t>March </a:t>
            </a:r>
            <a:r>
              <a:rPr lang="en-US" dirty="0" smtClean="0"/>
              <a:t>5 - 9: 11 - 2pm in CNS </a:t>
            </a:r>
            <a:r>
              <a:rPr lang="en-US" dirty="0" smtClean="0"/>
              <a:t>atrium</a:t>
            </a:r>
            <a:r>
              <a:rPr lang="en-US" dirty="0" smtClean="0"/>
              <a:t/>
            </a:r>
            <a:br>
              <a:rPr lang="en-US" dirty="0" smtClean="0"/>
            </a:br>
            <a:endParaRPr lang="en-US" dirty="0" smtClean="0"/>
          </a:p>
          <a:p>
            <a:r>
              <a:rPr lang="en-US" dirty="0" smtClean="0"/>
              <a:t>Selling pizza on the </a:t>
            </a:r>
            <a:r>
              <a:rPr lang="en-US" dirty="0" smtClean="0"/>
              <a:t>quad</a:t>
            </a:r>
          </a:p>
          <a:p>
            <a:pPr lvl="1"/>
            <a:r>
              <a:rPr lang="en-US" dirty="0" smtClean="0"/>
              <a:t>March </a:t>
            </a:r>
            <a:r>
              <a:rPr lang="en-US" dirty="0" smtClean="0"/>
              <a:t>30: 11 - 1 am</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Pledge Educator: Liz Kuehn</a:t>
            </a:r>
            <a:br>
              <a:rPr lang="en-US" b="1" dirty="0" smtClean="0">
                <a:solidFill>
                  <a:schemeClr val="bg2"/>
                </a:solidFill>
              </a:rPr>
            </a:br>
            <a:r>
              <a:rPr lang="en-US" sz="2200" b="1" dirty="0" smtClean="0">
                <a:solidFill>
                  <a:schemeClr val="bg2"/>
                </a:solidFill>
              </a:rPr>
              <a:t>email: apo.oe.pledge@gmail.com</a:t>
            </a:r>
            <a:endParaRPr lang="en-US" sz="2200"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numCol="1">
            <a:noAutofit/>
          </a:bodyPr>
          <a:lstStyle/>
          <a:p>
            <a:r>
              <a:rPr lang="en-US" sz="2000" dirty="0" smtClean="0"/>
              <a:t>Congratulations to our Pledge Class Appointed Positions!!</a:t>
            </a:r>
          </a:p>
          <a:p>
            <a:r>
              <a:rPr lang="en-US" sz="2000" dirty="0" smtClean="0"/>
              <a:t>President</a:t>
            </a:r>
          </a:p>
          <a:p>
            <a:pPr lvl="1"/>
            <a:r>
              <a:rPr lang="en-US" sz="2000" dirty="0" smtClean="0"/>
              <a:t>Hilary </a:t>
            </a:r>
            <a:r>
              <a:rPr lang="en-US" sz="2000" dirty="0" err="1" smtClean="0"/>
              <a:t>Charlet</a:t>
            </a:r>
            <a:endParaRPr lang="en-US" sz="2000" dirty="0" smtClean="0"/>
          </a:p>
          <a:p>
            <a:r>
              <a:rPr lang="en-US" sz="2000" dirty="0" smtClean="0"/>
              <a:t>VP </a:t>
            </a:r>
            <a:r>
              <a:rPr lang="en-US" sz="2000" dirty="0" smtClean="0"/>
              <a:t>Service</a:t>
            </a:r>
          </a:p>
          <a:p>
            <a:pPr lvl="1"/>
            <a:r>
              <a:rPr lang="en-US" sz="2000" dirty="0" smtClean="0"/>
              <a:t>Carissa Ball</a:t>
            </a:r>
            <a:r>
              <a:rPr lang="en-US" sz="2000" dirty="0" smtClean="0"/>
              <a:t> </a:t>
            </a:r>
          </a:p>
          <a:p>
            <a:r>
              <a:rPr lang="en-US" sz="2000" dirty="0" smtClean="0"/>
              <a:t>VP </a:t>
            </a:r>
            <a:r>
              <a:rPr lang="en-US" sz="2000" dirty="0" smtClean="0"/>
              <a:t>Fellowship</a:t>
            </a:r>
          </a:p>
          <a:p>
            <a:pPr lvl="1"/>
            <a:r>
              <a:rPr lang="en-US" sz="2000" dirty="0" smtClean="0"/>
              <a:t>Mallory Brooks</a:t>
            </a:r>
            <a:endParaRPr lang="en-US" sz="2000" dirty="0" smtClean="0"/>
          </a:p>
          <a:p>
            <a:r>
              <a:rPr lang="en-US" sz="2000" dirty="0" smtClean="0"/>
              <a:t>Pledge </a:t>
            </a:r>
            <a:r>
              <a:rPr lang="en-US" sz="2000" dirty="0" smtClean="0"/>
              <a:t>meetings are held in </a:t>
            </a:r>
            <a:r>
              <a:rPr lang="en-US" sz="2000" b="1" dirty="0" smtClean="0"/>
              <a:t>CNS C102 at 8pm on Tuesdays </a:t>
            </a:r>
            <a:r>
              <a:rPr lang="en-US" sz="2000" dirty="0" smtClean="0"/>
              <a:t>and actives need to come to at least one meeting</a:t>
            </a:r>
          </a:p>
          <a:p>
            <a:r>
              <a:rPr lang="en-US" sz="2000" dirty="0" smtClean="0"/>
              <a:t>Pledges </a:t>
            </a:r>
            <a:r>
              <a:rPr lang="en-US" sz="2000" dirty="0" smtClean="0"/>
              <a:t>start sending your hours (service, fellowship, and leadership points) to Tim-- </a:t>
            </a:r>
            <a:r>
              <a:rPr lang="en-US" sz="2000" dirty="0" smtClean="0">
                <a:hlinkClick r:id="rId2"/>
              </a:rPr>
              <a:t>tborchar@iwu.edu</a:t>
            </a:r>
            <a:endParaRPr lang="en-US" sz="2000" dirty="0" smtClean="0"/>
          </a:p>
          <a:p>
            <a:r>
              <a:rPr lang="en-US" sz="2000" dirty="0" smtClean="0"/>
              <a:t>Pledge </a:t>
            </a:r>
            <a:r>
              <a:rPr lang="en-US" sz="2000" dirty="0" smtClean="0"/>
              <a:t>Parents please see me after the meeting</a:t>
            </a:r>
          </a:p>
          <a:p>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Membership: Katherine Henning</a:t>
            </a:r>
            <a:br>
              <a:rPr lang="en-US" b="1" dirty="0" smtClean="0">
                <a:solidFill>
                  <a:schemeClr val="bg2"/>
                </a:solidFill>
              </a:rPr>
            </a:br>
            <a:r>
              <a:rPr lang="en-US" sz="2200" b="1" dirty="0" smtClean="0">
                <a:solidFill>
                  <a:schemeClr val="bg2"/>
                </a:solidFill>
              </a:rPr>
              <a:t>email: apo.oe.membership@gmail.com</a:t>
            </a:r>
            <a:endParaRPr lang="en-US" b="1" dirty="0">
              <a:solidFill>
                <a:schemeClr val="bg2"/>
              </a:solidFill>
            </a:endParaRPr>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Reminders:     </a:t>
            </a:r>
          </a:p>
          <a:p>
            <a:r>
              <a:rPr lang="en-US" dirty="0" smtClean="0"/>
              <a:t>We </a:t>
            </a:r>
            <a:r>
              <a:rPr lang="en-US" dirty="0" smtClean="0"/>
              <a:t>are docking hours for missing your events. </a:t>
            </a:r>
            <a:r>
              <a:rPr lang="en-US" dirty="0" smtClean="0"/>
              <a:t>Actives AND pledges</a:t>
            </a:r>
          </a:p>
          <a:p>
            <a:r>
              <a:rPr lang="en-US" dirty="0" smtClean="0"/>
              <a:t>Leadership </a:t>
            </a:r>
            <a:r>
              <a:rPr lang="en-US" dirty="0" smtClean="0"/>
              <a:t>points and hours for pledges go </a:t>
            </a:r>
            <a:r>
              <a:rPr lang="en-US" dirty="0" smtClean="0"/>
              <a:t>to my </a:t>
            </a:r>
            <a:r>
              <a:rPr lang="en-US" dirty="0" smtClean="0"/>
              <a:t>assistant, Tim </a:t>
            </a:r>
            <a:r>
              <a:rPr lang="en-US" dirty="0" err="1" smtClean="0"/>
              <a:t>Borchardt</a:t>
            </a:r>
            <a:r>
              <a:rPr lang="en-US" dirty="0" smtClean="0"/>
              <a:t>: </a:t>
            </a:r>
            <a:r>
              <a:rPr lang="en-US" dirty="0" smtClean="0">
                <a:hlinkClick r:id="rId2"/>
              </a:rPr>
              <a:t>tborchar@iwu.edu</a:t>
            </a:r>
            <a:r>
              <a:rPr lang="en-US" dirty="0" smtClean="0"/>
              <a:t/>
            </a:r>
            <a:br>
              <a:rPr lang="en-US" dirty="0" smtClean="0"/>
            </a:br>
            <a:endParaRPr lang="en-US" dirty="0" smtClean="0"/>
          </a:p>
          <a:p>
            <a:r>
              <a:rPr lang="en-US" dirty="0" smtClean="0"/>
              <a:t>If </a:t>
            </a:r>
            <a:r>
              <a:rPr lang="en-US" dirty="0" smtClean="0"/>
              <a:t>you do not complete your event </a:t>
            </a:r>
            <a:r>
              <a:rPr lang="en-US" dirty="0" smtClean="0"/>
              <a:t>coordinator duties</a:t>
            </a:r>
            <a:r>
              <a:rPr lang="en-US" dirty="0" smtClean="0"/>
              <a:t>, we will not dock leadership </a:t>
            </a:r>
            <a:r>
              <a:rPr lang="en-US" dirty="0" smtClean="0"/>
              <a:t>points.</a:t>
            </a:r>
          </a:p>
          <a:p>
            <a:r>
              <a:rPr lang="en-US" dirty="0" smtClean="0"/>
              <a:t>Leadership </a:t>
            </a:r>
            <a:r>
              <a:rPr lang="en-US" dirty="0" smtClean="0"/>
              <a:t>points for actives go to </a:t>
            </a:r>
            <a:r>
              <a:rPr lang="en-US" dirty="0" smtClean="0"/>
              <a:t>me.</a:t>
            </a:r>
          </a:p>
          <a:p>
            <a:r>
              <a:rPr lang="en-US" dirty="0" smtClean="0"/>
              <a:t>Start </a:t>
            </a:r>
            <a:r>
              <a:rPr lang="en-US" dirty="0" smtClean="0"/>
              <a:t>sending your hours </a:t>
            </a:r>
            <a:r>
              <a:rPr lang="en-US" dirty="0" smtClean="0"/>
              <a:t>in!</a:t>
            </a:r>
          </a:p>
          <a:p>
            <a:r>
              <a:rPr lang="en-US" dirty="0" smtClean="0"/>
              <a:t>Birthdays</a:t>
            </a:r>
            <a:r>
              <a:rPr lang="en-US" dirty="0" smtClean="0"/>
              <a:t>!</a:t>
            </a:r>
            <a:br>
              <a:rPr lang="en-US" dirty="0" smtClean="0"/>
            </a:br>
            <a:r>
              <a:rPr lang="en-US" dirty="0" smtClean="0"/>
              <a:t>Claudia </a:t>
            </a:r>
            <a:r>
              <a:rPr lang="en-US" dirty="0" err="1" smtClean="0"/>
              <a:t>Petcu</a:t>
            </a:r>
            <a:r>
              <a:rPr lang="en-US" dirty="0" smtClean="0"/>
              <a:t> –February 14th</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PO">
      <a:dk1>
        <a:srgbClr val="FFFF00"/>
      </a:dk1>
      <a:lt1>
        <a:srgbClr val="0070C0"/>
      </a:lt1>
      <a:dk2>
        <a:srgbClr val="000000"/>
      </a:dk2>
      <a:lt2>
        <a:srgbClr val="0070C0"/>
      </a:lt2>
      <a:accent1>
        <a:srgbClr val="FFFF00"/>
      </a:accent1>
      <a:accent2>
        <a:srgbClr val="0070C0"/>
      </a:accent2>
      <a:accent3>
        <a:srgbClr val="FFFF00"/>
      </a:accent3>
      <a:accent4>
        <a:srgbClr val="0070C0"/>
      </a:accent4>
      <a:accent5>
        <a:srgbClr val="FFFFFF"/>
      </a:accent5>
      <a:accent6>
        <a:srgbClr val="FFFF00"/>
      </a:accent6>
      <a:hlink>
        <a:srgbClr val="FFFF00"/>
      </a:hlink>
      <a:folHlink>
        <a:srgbClr val="FFFF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402</TotalTime>
  <Words>442</Words>
  <Application>Microsoft Office PowerPoint</Application>
  <PresentationFormat>On-screen Show (4:3)</PresentationFormat>
  <Paragraphs>161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ALPHA PHI OMEGA</vt:lpstr>
      <vt:lpstr>President: Carly Wilson email: apo.oe.president@gmail.com</vt:lpstr>
      <vt:lpstr>President: Carly Wilson email: apo.oe.president@gmail.com</vt:lpstr>
      <vt:lpstr>VP Community: Michelle Moon email: apo.oe.community@gmail.com</vt:lpstr>
      <vt:lpstr>VP Campus, National &amp; Frat.: Ronnie Watson email: apo.oe.cnf@gmail.com</vt:lpstr>
      <vt:lpstr>VP Fellowship: Vicki Simmons email: apo.oe.fellowship@gmail.com</vt:lpstr>
      <vt:lpstr>Treasurer: Ben Gesensway email: apo.oe.treasurer@gmail.com</vt:lpstr>
      <vt:lpstr>Pledge Educator: Liz Kuehn email: apo.oe.pledge@gmail.com</vt:lpstr>
      <vt:lpstr>VP Membership: Katherine Henning email: apo.oe.membership@gmail.com</vt:lpstr>
      <vt:lpstr>Meet Your Brothers</vt:lpstr>
      <vt:lpstr>Meet Your Brothers</vt:lpstr>
      <vt:lpstr>Meet Your Brothers</vt:lpstr>
      <vt:lpstr>Meet Your Brothers</vt:lpstr>
      <vt:lpstr>VP Communications: Lindsay Bow email: apo.oe.communications@gmail.com</vt:lpstr>
      <vt:lpstr>Appointed Positions:</vt:lpstr>
      <vt:lpstr>Old Business</vt:lpstr>
      <vt:lpstr>New Business</vt:lpstr>
      <vt:lpstr>News or Announcements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ALPHA PHI OMEGA</dc:title>
  <dc:creator>Lindsay Bow</dc:creator>
  <cp:lastModifiedBy>Lindsay Bow</cp:lastModifiedBy>
  <cp:revision>67</cp:revision>
  <dcterms:created xsi:type="dcterms:W3CDTF">2011-08-30T02:23:11Z</dcterms:created>
  <dcterms:modified xsi:type="dcterms:W3CDTF">2012-02-22T02:48:14Z</dcterms:modified>
</cp:coreProperties>
</file>